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56" r:id="rId3"/>
    <p:sldId id="282" r:id="rId4"/>
    <p:sldId id="267" r:id="rId5"/>
    <p:sldId id="269" r:id="rId6"/>
    <p:sldId id="258" r:id="rId7"/>
    <p:sldId id="268" r:id="rId8"/>
    <p:sldId id="259" r:id="rId9"/>
    <p:sldId id="274" r:id="rId10"/>
    <p:sldId id="270" r:id="rId11"/>
    <p:sldId id="260" r:id="rId12"/>
    <p:sldId id="271" r:id="rId13"/>
    <p:sldId id="272" r:id="rId14"/>
    <p:sldId id="275" r:id="rId15"/>
    <p:sldId id="262" r:id="rId16"/>
    <p:sldId id="276" r:id="rId17"/>
    <p:sldId id="277" r:id="rId18"/>
    <p:sldId id="278" r:id="rId19"/>
    <p:sldId id="281" r:id="rId20"/>
    <p:sldId id="279" r:id="rId21"/>
    <p:sldId id="264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BB193A-E168-48FF-9CF1-63AC9AD2A1F6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042F3E0-5562-4E80-9D1B-5834E20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trips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1600201"/>
            <a:ext cx="6637468" cy="16001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ART 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258645" y="3352800"/>
            <a:ext cx="6818555" cy="2434813"/>
          </a:xfrm>
        </p:spPr>
        <p:txBody>
          <a:bodyPr>
            <a:normAutofit fontScale="85000" lnSpcReduction="20000"/>
          </a:bodyPr>
          <a:lstStyle/>
          <a:p>
            <a:pPr algn="ctr"/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</a:t>
            </a:r>
          </a:p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MRS. SEEMA JAITLY</a:t>
            </a:r>
          </a:p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PROFESSOR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:- B.SC.(Home Science)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  <a:p>
            <a:pPr algn="l"/>
            <a:endParaRPr lang="en-US" b="1" dirty="0" smtClean="0"/>
          </a:p>
        </p:txBody>
      </p:sp>
      <p:sp>
        <p:nvSpPr>
          <p:cNvPr id="4" name="Subtitle 3"/>
          <p:cNvSpPr>
            <a:spLocks noGrp="1"/>
          </p:cNvSpPr>
          <p:nvPr/>
        </p:nvSpPr>
        <p:spPr>
          <a:xfrm>
            <a:off x="990600" y="2971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672325"/>
      </p:ext>
    </p:extLst>
  </p:cSld>
  <p:clrMapOvr>
    <a:masterClrMapping/>
  </p:clrMapOvr>
  <p:transition advTm="1538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066801"/>
            <a:ext cx="6777318" cy="2209799"/>
          </a:xfrm>
        </p:spPr>
        <p:txBody>
          <a:bodyPr/>
          <a:lstStyle/>
          <a:p>
            <a:pPr algn="ctr"/>
            <a:r>
              <a:rPr lang="en-US" sz="6600" b="1" dirty="0" smtClean="0">
                <a:effectLst/>
              </a:rPr>
              <a:t>PRINCIPLES  OF  ART</a:t>
            </a:r>
            <a:endParaRPr lang="en-US" sz="6600" b="1" dirty="0">
              <a:effectLst/>
            </a:endParaRPr>
          </a:p>
        </p:txBody>
      </p:sp>
      <p:sp>
        <p:nvSpPr>
          <p:cNvPr id="4" name="Subtitle 3"/>
          <p:cNvSpPr>
            <a:spLocks noGrp="1"/>
          </p:cNvSpPr>
          <p:nvPr/>
        </p:nvSpPr>
        <p:spPr>
          <a:xfrm>
            <a:off x="990600" y="2971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</p:cSld>
  <p:clrMapOvr>
    <a:masterClrMapping/>
  </p:clrMapOvr>
  <p:transition advTm="940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685800" y="609600"/>
            <a:ext cx="8305800" cy="4495800"/>
          </a:xfrm>
        </p:spPr>
        <p:txBody>
          <a:bodyPr>
            <a:normAutofit/>
          </a:bodyPr>
          <a:lstStyle/>
          <a:p>
            <a:r>
              <a:rPr lang="en-US" altLang="en-US" sz="3200" dirty="0" smtClean="0">
                <a:latin typeface="+mj-lt"/>
              </a:rPr>
              <a:t> The </a:t>
            </a:r>
            <a:r>
              <a:rPr lang="en-US" altLang="en-US" sz="3200" dirty="0">
                <a:solidFill>
                  <a:srgbClr val="0033CC"/>
                </a:solidFill>
                <a:latin typeface="+mj-lt"/>
              </a:rPr>
              <a:t>principles</a:t>
            </a:r>
            <a:r>
              <a:rPr lang="en-US" altLang="en-US" sz="3200" dirty="0">
                <a:latin typeface="+mj-lt"/>
              </a:rPr>
              <a:t> of art help artists plan their </a:t>
            </a:r>
            <a:r>
              <a:rPr lang="en-US" altLang="en-US" sz="3200" dirty="0" smtClean="0">
                <a:latin typeface="+mj-lt"/>
              </a:rPr>
              <a:t> art </a:t>
            </a:r>
            <a:r>
              <a:rPr lang="en-US" altLang="en-US" sz="3200" dirty="0">
                <a:latin typeface="+mj-lt"/>
              </a:rPr>
              <a:t>and think about how other people will react to the </a:t>
            </a:r>
            <a:r>
              <a:rPr lang="en-US" altLang="en-US" sz="3200" dirty="0" smtClean="0">
                <a:latin typeface="+mj-lt"/>
              </a:rPr>
              <a:t>artwork.</a:t>
            </a:r>
          </a:p>
          <a:p>
            <a:endParaRPr lang="en-US" altLang="en-US" sz="3200" dirty="0">
              <a:latin typeface="+mj-lt"/>
            </a:endParaRPr>
          </a:p>
          <a:p>
            <a:r>
              <a:rPr lang="en-US" altLang="en-US" sz="3200" dirty="0" smtClean="0">
                <a:latin typeface="+mj-lt"/>
              </a:rPr>
              <a:t>The principles are the base of every artwork. It helps in creating unity in our  painting or any art work.</a:t>
            </a:r>
            <a:endParaRPr lang="en-US" altLang="en-US" sz="3200" dirty="0">
              <a:latin typeface="+mj-lt"/>
            </a:endParaRP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4602359"/>
      </p:ext>
    </p:extLst>
  </p:cSld>
  <p:clrMapOvr>
    <a:masterClrMapping/>
  </p:clrMapOvr>
  <p:transition advTm="978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 Balance is the arrangement of art elements to  produce a visual  Equilibrium</a:t>
            </a:r>
            <a:r>
              <a:rPr lang="en-US" sz="2000" dirty="0" smtClean="0"/>
              <a:t>.</a:t>
            </a:r>
            <a:endParaRPr lang="en-US" dirty="0" smtClean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D:\elements\p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0"/>
            <a:ext cx="3733800" cy="3429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22922267"/>
      </p:ext>
    </p:extLst>
  </p:cSld>
  <p:clrMapOvr>
    <a:masterClrMapping/>
  </p:clrMapOvr>
  <p:transition advTm="1129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Balance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876800" y="228600"/>
            <a:ext cx="4267200" cy="5888038"/>
          </a:xfrm>
        </p:spPr>
        <p:txBody>
          <a:bodyPr/>
          <a:lstStyle/>
          <a:p>
            <a:r>
              <a:rPr lang="en-US" b="1" dirty="0" smtClean="0"/>
              <a:t>..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6021" y="2133600"/>
            <a:ext cx="813395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Balance creates equality on both the sides.</a:t>
            </a:r>
          </a:p>
          <a:p>
            <a:r>
              <a:rPr lang="en-US" sz="2800" dirty="0" smtClean="0"/>
              <a:t>In any art works .</a:t>
            </a:r>
          </a:p>
          <a:p>
            <a:r>
              <a:rPr lang="en-US" sz="2800" dirty="0" smtClean="0"/>
              <a:t>TYPES OF BALANCE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Formal Balance – In which both  sides creates</a:t>
            </a:r>
          </a:p>
          <a:p>
            <a:r>
              <a:rPr lang="en-US" sz="2800" dirty="0" smtClean="0"/>
              <a:t> a </a:t>
            </a:r>
            <a:r>
              <a:rPr lang="en-US" sz="2800" dirty="0" err="1" smtClean="0"/>
              <a:t>sence</a:t>
            </a:r>
            <a:r>
              <a:rPr lang="en-US" sz="2800" dirty="0" smtClean="0"/>
              <a:t> of equality. Gives a complete look.</a:t>
            </a:r>
          </a:p>
          <a:p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Informal Balance – In which one side is having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smaller thing then the other side.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Not equal but looks complete.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46296662"/>
      </p:ext>
    </p:extLst>
  </p:cSld>
  <p:clrMapOvr>
    <a:masterClrMapping/>
  </p:clrMapOvr>
  <p:transition advTm="3131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BALANCE</a:t>
            </a:r>
            <a:endParaRPr lang="en-US" sz="4400" dirty="0"/>
          </a:p>
        </p:txBody>
      </p:sp>
      <p:pic>
        <p:nvPicPr>
          <p:cNvPr id="4" name="Picture 3" descr="http://www.susunweed.com/herbal_ezine/images/suzanne_balanc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12340"/>
            <a:ext cx="4191000" cy="34264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861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590800"/>
            <a:ext cx="7745505" cy="35353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</a:t>
            </a:r>
            <a:r>
              <a:rPr lang="en-US" sz="2800" dirty="0"/>
              <a:t>The proportion principle is now and then called code of relations. It is </a:t>
            </a:r>
            <a:r>
              <a:rPr lang="en-US" sz="2800" dirty="0" err="1"/>
              <a:t>unani</a:t>
            </a:r>
            <a:r>
              <a:rPr lang="en-US" sz="2800" dirty="0"/>
              <a:t> principle that the length and width of any place or thing should </a:t>
            </a:r>
            <a:r>
              <a:rPr lang="en-US" sz="2800" dirty="0" smtClean="0"/>
              <a:t>have PROPORTION.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7681"/>
      </p:ext>
    </p:extLst>
  </p:cSld>
  <p:clrMapOvr>
    <a:masterClrMapping/>
  </p:clrMapOvr>
  <p:transition advTm="4569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Brush Script MT" pitchFamily="66" charset="0"/>
              </a:rPr>
              <a:t> </a:t>
            </a:r>
            <a:endParaRPr lang="en-US" sz="4800" dirty="0">
              <a:latin typeface="Brush Script MT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PROPORTION</a:t>
            </a:r>
            <a:endParaRPr lang="en-US" dirty="0"/>
          </a:p>
        </p:txBody>
      </p:sp>
      <p:pic>
        <p:nvPicPr>
          <p:cNvPr id="4" name="Picture 3" descr="http://t2.gstatic.com/images?q=tbn:ANd9GcRpUdnNC_g787T_1W2DPuxqYx6Bt2DhmqVLe8vyz9_j4od-tU0-&amp;t=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124200"/>
            <a:ext cx="2362200" cy="245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t1.gstatic.com/images?q=tbn:ANd9GcSYLDvJAcrxuF51IiE6SVRAu9VcxglErHce0Elf6MpDH-1NH0jK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170555"/>
            <a:ext cx="4267200" cy="246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00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http://t1.gstatic.com/images?q=tbn:ANd9GcQp_EMECqBYrgyTkQPJlQW2K3-6bwdazT5aI4PCcMmgP0-GdB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810000"/>
            <a:ext cx="2362200" cy="1834179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5400" dirty="0" smtClean="0">
                <a:latin typeface="Baskerville Old Face" pitchFamily="18" charset="0"/>
              </a:rPr>
              <a:t>2 (a). Proportion –</a:t>
            </a:r>
          </a:p>
        </p:txBody>
      </p:sp>
      <p:sp>
        <p:nvSpPr>
          <p:cNvPr id="3" name="Oval 2"/>
          <p:cNvSpPr/>
          <p:nvPr/>
        </p:nvSpPr>
        <p:spPr>
          <a:xfrm>
            <a:off x="228600" y="3352800"/>
            <a:ext cx="1295400" cy="17526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295400" y="2286000"/>
            <a:ext cx="838200" cy="9906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000" y="1752600"/>
            <a:ext cx="533400" cy="685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http://t2.gstatic.com/images?q=tbn:ANd9GcSP_qQgEUcI8-SFKPbOKQLUv2WL8W7ulig91Ex6tE6hz231PVxKP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733800"/>
            <a:ext cx="1752600" cy="1752600"/>
          </a:xfrm>
          <a:prstGeom prst="rect">
            <a:avLst/>
          </a:prstGeom>
          <a:noFill/>
        </p:spPr>
      </p:pic>
      <p:pic>
        <p:nvPicPr>
          <p:cNvPr id="6148" name="Picture 4" descr="http://t2.gstatic.com/images?q=tbn:ANd9GcSP_qQgEUcI8-SFKPbOKQLUv2WL8W7ulig91Ex6tE6hz231PVxKP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362200"/>
            <a:ext cx="1219200" cy="1219200"/>
          </a:xfrm>
          <a:prstGeom prst="rect">
            <a:avLst/>
          </a:prstGeom>
          <a:noFill/>
        </p:spPr>
      </p:pic>
      <p:pic>
        <p:nvPicPr>
          <p:cNvPr id="6150" name="Picture 6" descr="http://t2.gstatic.com/images?q=tbn:ANd9GcSP_qQgEUcI8-SFKPbOKQLUv2WL8W7ulig91Ex6tE6hz231PVxKP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524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2" name="Picture 8" descr="http://t1.gstatic.com/images?q=tbn:ANd9GcQp_EMECqBYrgyTkQPJlQW2K3-6bwdazT5aI4PCcMmgP0-GdB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5682" y="2286000"/>
            <a:ext cx="1668318" cy="1295400"/>
          </a:xfrm>
          <a:prstGeom prst="rect">
            <a:avLst/>
          </a:prstGeom>
          <a:noFill/>
        </p:spPr>
      </p:pic>
      <p:pic>
        <p:nvPicPr>
          <p:cNvPr id="6156" name="Picture 12" descr="http://t1.gstatic.com/images?q=tbn:ANd9GcQp_EMECqBYrgyTkQPJlQW2K3-6bwdazT5aI4PCcMmgP0-GdB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1371600"/>
            <a:ext cx="981364" cy="762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81000" y="5943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Geometrical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81400" y="5943600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Floral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34200" y="5867400"/>
            <a:ext cx="1164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Natural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04395"/>
      </p:ext>
    </p:extLst>
  </p:cSld>
  <p:clrMapOvr>
    <a:masterClrMapping/>
  </p:clrMapOvr>
  <p:transition advTm="10049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ush Script MT" pitchFamily="66" charset="0"/>
              </a:rPr>
              <a:t> </a:t>
            </a:r>
            <a:r>
              <a:rPr lang="en-US" sz="3200" dirty="0">
                <a:latin typeface="Arial Narrow" panose="020B0606020202030204" pitchFamily="34" charset="0"/>
              </a:rPr>
              <a:t>The objects which are closer to us appears to be larger in size and dark in </a:t>
            </a:r>
            <a:r>
              <a:rPr lang="en-US" sz="3200" dirty="0" err="1">
                <a:latin typeface="Arial Narrow" panose="020B0606020202030204" pitchFamily="34" charset="0"/>
              </a:rPr>
              <a:t>colour</a:t>
            </a:r>
            <a:r>
              <a:rPr lang="en-US" sz="3200" dirty="0">
                <a:latin typeface="Arial Narrow" panose="020B0606020202030204" pitchFamily="34" charset="0"/>
              </a:rPr>
              <a:t> whereas the objects which are far away from us appears to be smaller in size and dull in </a:t>
            </a:r>
            <a:r>
              <a:rPr lang="en-US" sz="3200" dirty="0" err="1">
                <a:latin typeface="Arial Narrow" panose="020B0606020202030204" pitchFamily="34" charset="0"/>
              </a:rPr>
              <a:t>colour</a:t>
            </a:r>
            <a:r>
              <a:rPr lang="en-US" dirty="0">
                <a:latin typeface="Brush Script MT" pitchFamily="66" charset="0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82654"/>
      </p:ext>
    </p:extLst>
  </p:cSld>
  <p:clrMapOvr>
    <a:masterClrMapping/>
  </p:clrMapOvr>
  <p:transition advTm="1253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ps.prenhall.com/wps/media/objects/3832/3924989/getstart/images/ART_0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248" y="914400"/>
            <a:ext cx="5349378" cy="47053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1260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/>
              <a:t>Rythm</a:t>
            </a:r>
            <a:r>
              <a:rPr lang="en-US" sz="3200" dirty="0" smtClean="0"/>
              <a:t> is a repetition of art elements providing progressive and related movement.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Continous</a:t>
            </a:r>
            <a:r>
              <a:rPr lang="en-US" sz="3200" dirty="0" smtClean="0">
                <a:latin typeface="+mj-lt"/>
              </a:rPr>
              <a:t> Movement.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8100733"/>
      </p:ext>
    </p:extLst>
  </p:cSld>
  <p:clrMapOvr>
    <a:masterClrMapping/>
  </p:clrMapOvr>
  <p:transition advTm="3928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RYTHM</a:t>
            </a:r>
            <a:endParaRPr lang="en-US" dirty="0"/>
          </a:p>
        </p:txBody>
      </p:sp>
      <p:pic>
        <p:nvPicPr>
          <p:cNvPr id="2050" name="Picture 2" descr="D:\elements\p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64" y="2438400"/>
            <a:ext cx="3424136" cy="33157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2" descr="http://sweetsweetlife.typepad.com/.a/6a00e553feb2ab88340120a6eb0c05970b-800w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0759" y="2399263"/>
            <a:ext cx="3255041" cy="3391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43632320"/>
      </p:ext>
    </p:extLst>
  </p:cSld>
  <p:clrMapOvr>
    <a:masterClrMapping/>
  </p:clrMapOvr>
  <p:transition advTm="998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 Opposition is visual tension as day and night. </a:t>
            </a:r>
            <a:endParaRPr lang="en-US" sz="3200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OPPOSITION</a:t>
            </a:r>
            <a:endParaRPr lang="en-US" dirty="0"/>
          </a:p>
        </p:txBody>
      </p:sp>
      <p:sp>
        <p:nvSpPr>
          <p:cNvPr id="4" name="Heart 3"/>
          <p:cNvSpPr/>
          <p:nvPr/>
        </p:nvSpPr>
        <p:spPr>
          <a:xfrm>
            <a:off x="685800" y="3505200"/>
            <a:ext cx="3429000" cy="3048000"/>
          </a:xfrm>
          <a:prstGeom prst="hear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/>
          <p:cNvSpPr/>
          <p:nvPr/>
        </p:nvSpPr>
        <p:spPr>
          <a:xfrm>
            <a:off x="4800600" y="3581400"/>
            <a:ext cx="3429000" cy="3048000"/>
          </a:xfrm>
          <a:prstGeom prst="hear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314863"/>
      </p:ext>
    </p:extLst>
  </p:cSld>
  <p:clrMapOvr>
    <a:masterClrMapping/>
  </p:clrMapOvr>
  <p:transition advTm="3582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OPPOSITION</a:t>
            </a:r>
            <a:endParaRPr lang="en-US" dirty="0"/>
          </a:p>
        </p:txBody>
      </p:sp>
      <p:pic>
        <p:nvPicPr>
          <p:cNvPr id="4098" name="Picture 2" descr="http://4.bp.blogspot.com/-vtdda2iikY0/To92NL9BSZI/AAAAAAAAAL8/5_3dCT8NYuM/s1600/yinya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2362200"/>
            <a:ext cx="5410200" cy="40576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612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Dominance is the emphasis of one part over the other. Subordination of other parts results.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DOMINANCE</a:t>
            </a:r>
            <a:endParaRPr lang="en-US" dirty="0"/>
          </a:p>
        </p:txBody>
      </p:sp>
      <p:pic>
        <p:nvPicPr>
          <p:cNvPr id="4" name="Picture 2" descr="http://www.artrift.com/file/pic/photo/2011/01/Cooper-dominance-new-png_5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5349" y="3200400"/>
            <a:ext cx="3149651" cy="3162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74414428"/>
      </p:ext>
    </p:extLst>
  </p:cSld>
  <p:clrMapOvr>
    <a:masterClrMapping/>
  </p:clrMapOvr>
  <p:transition advTm="5115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ghtning Bolt 6"/>
          <p:cNvSpPr/>
          <p:nvPr/>
        </p:nvSpPr>
        <p:spPr>
          <a:xfrm>
            <a:off x="4724400" y="1981200"/>
            <a:ext cx="3581400" cy="1600200"/>
          </a:xfrm>
          <a:prstGeom prst="lightningBol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90600" y="228600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5400" b="1" dirty="0" smtClean="0">
                <a:solidFill>
                  <a:schemeClr val="accent2"/>
                </a:solidFill>
                <a:latin typeface="Baskerville Old Face" pitchFamily="18" charset="0"/>
              </a:rPr>
              <a:t>3. </a:t>
            </a:r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DOMINANCE</a:t>
            </a:r>
          </a:p>
        </p:txBody>
      </p:sp>
      <p:sp>
        <p:nvSpPr>
          <p:cNvPr id="4" name="Cloud 3"/>
          <p:cNvSpPr/>
          <p:nvPr/>
        </p:nvSpPr>
        <p:spPr>
          <a:xfrm>
            <a:off x="533400" y="2057400"/>
            <a:ext cx="2895600" cy="1371600"/>
          </a:xfrm>
          <a:prstGeom prst="cloud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609600" y="4724400"/>
            <a:ext cx="2895600" cy="1371600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ghtning Bolt 7"/>
          <p:cNvSpPr/>
          <p:nvPr/>
        </p:nvSpPr>
        <p:spPr>
          <a:xfrm>
            <a:off x="5105400" y="4495800"/>
            <a:ext cx="3581400" cy="1600200"/>
          </a:xfrm>
          <a:prstGeom prst="lightningBol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95926"/>
      </p:ext>
    </p:extLst>
  </p:cSld>
  <p:clrMapOvr>
    <a:masterClrMapping/>
  </p:clrMapOvr>
  <p:transition advTm="5599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 animBg="1"/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 is a unifying movement from one art element to another.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2262"/>
      </p:ext>
    </p:extLst>
  </p:cSld>
  <p:clrMapOvr>
    <a:masterClrMapping/>
  </p:clrMapOvr>
  <p:transition advTm="4768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 It </a:t>
            </a:r>
            <a:r>
              <a:rPr lang="en-US" sz="2800" dirty="0"/>
              <a:t>is the art principle which produce an  </a:t>
            </a:r>
            <a:r>
              <a:rPr lang="en-US" sz="2800" dirty="0" smtClean="0"/>
              <a:t> impression </a:t>
            </a:r>
            <a:r>
              <a:rPr lang="en-US" sz="2800" dirty="0"/>
              <a:t>of unity. When all the objects of creation gives us the feeling of same family.</a:t>
            </a:r>
          </a:p>
          <a:p>
            <a:endParaRPr lang="en-US" sz="2800" dirty="0"/>
          </a:p>
          <a:p>
            <a:r>
              <a:rPr lang="en-US" sz="2800" dirty="0" smtClean="0"/>
              <a:t> It </a:t>
            </a:r>
            <a:r>
              <a:rPr lang="en-US" sz="2800" dirty="0"/>
              <a:t>is a state of agreement or orderly arrangement to color, size, shape </a:t>
            </a:r>
            <a:r>
              <a:rPr lang="en-US" sz="2800" dirty="0" err="1"/>
              <a:t>etc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78837"/>
      </p:ext>
    </p:extLst>
  </p:cSld>
  <p:clrMapOvr>
    <a:masterClrMapping/>
  </p:clrMapOvr>
  <p:transition advTm="4875">
    <p:strip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HARMONY</a:t>
            </a:r>
            <a:endParaRPr lang="en-US" dirty="0"/>
          </a:p>
        </p:txBody>
      </p:sp>
      <p:pic>
        <p:nvPicPr>
          <p:cNvPr id="3074" name="Picture 2" descr="D:\elements\p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834" y="2361406"/>
            <a:ext cx="5869966" cy="3658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6080887"/>
      </p:ext>
    </p:extLst>
  </p:cSld>
  <p:clrMapOvr>
    <a:masterClrMapping/>
  </p:clrMapOvr>
  <p:transition advTm="1226"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HARMONY</a:t>
            </a:r>
            <a:endParaRPr lang="en-US" dirty="0"/>
          </a:p>
        </p:txBody>
      </p:sp>
      <p:pic>
        <p:nvPicPr>
          <p:cNvPr id="2050" name="Picture 2" descr="http://www.oilpaintinghk.com/oilpaintingpic/Landscape/pic1/b/Landscape-04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343472"/>
            <a:ext cx="5257800" cy="39458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1285">
    <p:strip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2286000"/>
            <a:ext cx="463941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The end</a:t>
            </a:r>
            <a:endParaRPr lang="en-US" sz="9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advTm="833">
    <p:strip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189</TotalTime>
  <Words>345</Words>
  <Application>Microsoft Office PowerPoint</Application>
  <PresentationFormat>On-screen Show (4:3)</PresentationFormat>
  <Paragraphs>56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Baskerville Old Face</vt:lpstr>
      <vt:lpstr>Book Antiqua</vt:lpstr>
      <vt:lpstr>Brush Script MT</vt:lpstr>
      <vt:lpstr>Wingdings</vt:lpstr>
      <vt:lpstr>Hardcover</vt:lpstr>
      <vt:lpstr>DEPARTMENT OF ART </vt:lpstr>
      <vt:lpstr>PRINCIPLES  OF  ART</vt:lpstr>
      <vt:lpstr>PowerPoint Presentation</vt:lpstr>
      <vt:lpstr>BALANCE</vt:lpstr>
      <vt:lpstr>Types Of Balance</vt:lpstr>
      <vt:lpstr>BALANCE</vt:lpstr>
      <vt:lpstr>PROPORTION</vt:lpstr>
      <vt:lpstr>PROPORTION</vt:lpstr>
      <vt:lpstr>PowerPoint Presentation</vt:lpstr>
      <vt:lpstr>PERSPECTIVE</vt:lpstr>
      <vt:lpstr>PowerPoint Presentation</vt:lpstr>
      <vt:lpstr>RYTHM</vt:lpstr>
      <vt:lpstr>RYTHM</vt:lpstr>
      <vt:lpstr>OPPOSITION</vt:lpstr>
      <vt:lpstr>OPPOSITION</vt:lpstr>
      <vt:lpstr>DOMINANCE</vt:lpstr>
      <vt:lpstr>PowerPoint Presentation</vt:lpstr>
      <vt:lpstr>TRANSITION</vt:lpstr>
      <vt:lpstr>HARMONY</vt:lpstr>
      <vt:lpstr>HARMONY</vt:lpstr>
      <vt:lpstr>HARMONY</vt:lpstr>
      <vt:lpstr>PowerPoint Presentation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OF ART AND DESIGN</dc:title>
  <dc:creator>Your User Name</dc:creator>
  <cp:lastModifiedBy>admin</cp:lastModifiedBy>
  <cp:revision>23</cp:revision>
  <dcterms:created xsi:type="dcterms:W3CDTF">2012-07-01T14:40:57Z</dcterms:created>
  <dcterms:modified xsi:type="dcterms:W3CDTF">2016-08-29T21:53:25Z</dcterms:modified>
</cp:coreProperties>
</file>